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9697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389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999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280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199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796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197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494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226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603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1900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454C3-4D16-47B6-8683-19D27188FA72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F8064-89B7-4E83-8C10-17EDC500AF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455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991544" y="1628801"/>
            <a:ext cx="8450262" cy="23083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«Информационная безопасность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как одна из основ общей </a:t>
            </a:r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системы безопасности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РФ»</a:t>
            </a:r>
            <a:endParaRPr lang="ru-RU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96124" y="4821529"/>
            <a:ext cx="4619625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Докладчик</a:t>
            </a:r>
            <a:r>
              <a:rPr lang="en-US" sz="1600" b="1" dirty="0" smtClean="0"/>
              <a:t>:   </a:t>
            </a:r>
            <a:r>
              <a:rPr lang="ru-RU" sz="1600" b="1" dirty="0" smtClean="0"/>
              <a:t> Советник по информационной </a:t>
            </a:r>
            <a:r>
              <a:rPr lang="en-US" sz="1600" b="1" dirty="0" smtClean="0"/>
              <a:t>  </a:t>
            </a:r>
          </a:p>
          <a:p>
            <a:pPr algn="ctr"/>
            <a:r>
              <a:rPr lang="en-US" sz="1600" b="1" dirty="0" smtClean="0"/>
              <a:t>                        </a:t>
            </a:r>
            <a:r>
              <a:rPr lang="ru-RU" sz="1600" b="1" dirty="0" smtClean="0"/>
              <a:t>безопасности  </a:t>
            </a:r>
            <a:r>
              <a:rPr lang="ru-RU" sz="1600" b="1" dirty="0" err="1" smtClean="0"/>
              <a:t>СПбНЦ</a:t>
            </a:r>
            <a:r>
              <a:rPr lang="ru-RU" sz="1600" b="1" dirty="0" smtClean="0"/>
              <a:t> РАН</a:t>
            </a:r>
          </a:p>
          <a:p>
            <a:pPr algn="ctr"/>
            <a:r>
              <a:rPr lang="en-US" sz="1600" b="1" dirty="0" smtClean="0"/>
              <a:t>                    </a:t>
            </a:r>
            <a:r>
              <a:rPr lang="ru-RU" sz="1600" b="1" dirty="0" smtClean="0"/>
              <a:t>к.т.н.  Тихонов Сергей Анатольевич </a:t>
            </a:r>
            <a:endParaRPr lang="ru-RU" sz="1600" b="1" dirty="0"/>
          </a:p>
        </p:txBody>
      </p:sp>
    </p:spTree>
    <p:extLst>
      <p:ext uri="{BB962C8B-B14F-4D97-AF65-F5344CB8AC3E}">
        <p14:creationId xmlns="" xmlns:p14="http://schemas.microsoft.com/office/powerpoint/2010/main" val="28187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6"/>
          <p:cNvSpPr>
            <a:spLocks noChangeArrowheads="1"/>
          </p:cNvSpPr>
          <p:nvPr/>
        </p:nvSpPr>
        <p:spPr bwMode="auto">
          <a:xfrm>
            <a:off x="4692292" y="1121570"/>
            <a:ext cx="2857520" cy="2664621"/>
          </a:xfrm>
          <a:prstGeom prst="rect">
            <a:avLst/>
          </a:prstGeom>
          <a:solidFill>
            <a:schemeClr val="accent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198000" anchor="ctr"/>
          <a:lstStyle/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Защита</a:t>
            </a:r>
          </a:p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информации от </a:t>
            </a:r>
            <a:r>
              <a:rPr lang="ru-RU" sz="2000" b="1" u="sng" dirty="0" err="1">
                <a:solidFill>
                  <a:srgbClr val="920000"/>
                </a:solidFill>
              </a:rPr>
              <a:t>несанкциониро-ванного</a:t>
            </a:r>
            <a:r>
              <a:rPr lang="ru-RU" sz="2000" b="1" u="sng" dirty="0">
                <a:solidFill>
                  <a:srgbClr val="920000"/>
                </a:solidFill>
              </a:rPr>
              <a:t> доступа</a:t>
            </a:r>
            <a:endParaRPr lang="ru-RU" sz="2000" b="1" dirty="0">
              <a:solidFill>
                <a:srgbClr val="920000"/>
              </a:solidFill>
            </a:endParaRPr>
          </a:p>
        </p:txBody>
      </p:sp>
      <p:sp>
        <p:nvSpPr>
          <p:cNvPr id="61445" name="Rectangle 7"/>
          <p:cNvSpPr>
            <a:spLocks noChangeArrowheads="1"/>
          </p:cNvSpPr>
          <p:nvPr/>
        </p:nvSpPr>
        <p:spPr bwMode="auto">
          <a:xfrm>
            <a:off x="1881158" y="1142985"/>
            <a:ext cx="2714645" cy="2646365"/>
          </a:xfrm>
          <a:prstGeom prst="rect">
            <a:avLst/>
          </a:prstGeom>
          <a:solidFill>
            <a:schemeClr val="accent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198000" anchor="ctr"/>
          <a:lstStyle/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Защита</a:t>
            </a:r>
          </a:p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информации </a:t>
            </a:r>
            <a:r>
              <a:rPr lang="ru-RU" sz="2000" b="1" dirty="0" smtClean="0"/>
              <a:t>от</a:t>
            </a:r>
          </a:p>
          <a:p>
            <a:pPr algn="ctr">
              <a:buFont typeface="Symbol" pitchFamily="18" charset="2"/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u="sng" dirty="0" smtClean="0">
                <a:solidFill>
                  <a:srgbClr val="920000"/>
                </a:solidFill>
              </a:rPr>
              <a:t>утечки по </a:t>
            </a:r>
          </a:p>
          <a:p>
            <a:pPr algn="ctr">
              <a:buFont typeface="Symbol" pitchFamily="18" charset="2"/>
              <a:buNone/>
            </a:pPr>
            <a:r>
              <a:rPr lang="ru-RU" sz="2000" b="1" u="sng" dirty="0" smtClean="0">
                <a:solidFill>
                  <a:srgbClr val="920000"/>
                </a:solidFill>
              </a:rPr>
              <a:t>техническим </a:t>
            </a:r>
            <a:endParaRPr lang="ru-RU" sz="2000" b="1" u="sng" dirty="0">
              <a:solidFill>
                <a:srgbClr val="920000"/>
              </a:solidFill>
            </a:endParaRPr>
          </a:p>
          <a:p>
            <a:pPr algn="ctr">
              <a:buFont typeface="Symbol" pitchFamily="18" charset="2"/>
              <a:buNone/>
            </a:pPr>
            <a:r>
              <a:rPr lang="ru-RU" sz="2000" b="1" u="sng" dirty="0">
                <a:solidFill>
                  <a:srgbClr val="920000"/>
                </a:solidFill>
              </a:rPr>
              <a:t>каналам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666846" y="5808105"/>
            <a:ext cx="2920163" cy="606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конфиденциальность</a:t>
            </a:r>
            <a:endParaRPr lang="ru-RU" sz="2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921199" y="5808104"/>
            <a:ext cx="2592288" cy="606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целостность</a:t>
            </a:r>
            <a:endParaRPr lang="ru-RU" sz="2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934541" y="5814520"/>
            <a:ext cx="2357909" cy="6064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доступность</a:t>
            </a:r>
            <a:endParaRPr lang="ru-RU" sz="2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52804" y="5151474"/>
            <a:ext cx="4818111" cy="369332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Характеристики безопасности информации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667636" y="1121570"/>
            <a:ext cx="2714644" cy="2664621"/>
          </a:xfrm>
          <a:prstGeom prst="rect">
            <a:avLst/>
          </a:prstGeom>
          <a:solidFill>
            <a:schemeClr val="accent4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198000" anchor="ctr"/>
          <a:lstStyle/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Защита</a:t>
            </a:r>
          </a:p>
          <a:p>
            <a:pPr algn="ctr">
              <a:buFont typeface="Symbol" pitchFamily="18" charset="2"/>
              <a:buNone/>
            </a:pPr>
            <a:r>
              <a:rPr lang="ru-RU" sz="2000" b="1" dirty="0">
                <a:solidFill>
                  <a:srgbClr val="000000"/>
                </a:solidFill>
              </a:rPr>
              <a:t>информации от </a:t>
            </a:r>
            <a:r>
              <a:rPr lang="ru-RU" sz="2000" b="1" u="sng" dirty="0">
                <a:solidFill>
                  <a:srgbClr val="920000"/>
                </a:solidFill>
              </a:rPr>
              <a:t>специальных </a:t>
            </a:r>
          </a:p>
          <a:p>
            <a:pPr algn="ctr">
              <a:buFont typeface="Symbol" pitchFamily="18" charset="2"/>
              <a:buNone/>
            </a:pPr>
            <a:r>
              <a:rPr lang="ru-RU" sz="2000" b="1" u="sng" dirty="0">
                <a:solidFill>
                  <a:srgbClr val="920000"/>
                </a:solidFill>
              </a:rPr>
              <a:t>воздействий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4709277" y="4121398"/>
            <a:ext cx="2432617" cy="736362"/>
          </a:xfrm>
          <a:prstGeom prst="downArrow">
            <a:avLst/>
          </a:prstGeom>
          <a:solidFill>
            <a:schemeClr val="accent4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81158" y="313492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20000"/>
                </a:solidFill>
              </a:rPr>
              <a:t>Основные направления защиты информации</a:t>
            </a:r>
            <a:endParaRPr lang="ru-RU" sz="2000" b="1" dirty="0">
              <a:solidFill>
                <a:srgbClr val="92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53426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881159" y="897807"/>
            <a:ext cx="8501122" cy="19418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 indent="365760" algn="just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kern="1200" dirty="0" smtClean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Безопасность </a:t>
            </a:r>
            <a:r>
              <a:rPr lang="ru-RU" sz="2000" b="1" i="1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b="1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</a:rPr>
              <a:t>-</a:t>
            </a:r>
            <a:r>
              <a:rPr lang="ru-RU" sz="2000" b="1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состояние защищенности информации, характеризуемое способностью персонала, технических средств и информационных технологий обеспечивать </a:t>
            </a:r>
            <a:r>
              <a:rPr lang="ru-RU" sz="2000" b="1" i="1" kern="1200" dirty="0">
                <a:solidFill>
                  <a:srgbClr val="CC0000"/>
                </a:solidFill>
                <a:effectLst/>
                <a:ea typeface="Times New Roman" panose="02020603050405020304" pitchFamily="18" charset="0"/>
              </a:rPr>
              <a:t>конфиденциальность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т.е. сохранение в тайне от субъектов, не имеющих полномочий на ознакомление с ней, </a:t>
            </a:r>
            <a:r>
              <a:rPr lang="ru-RU" sz="2000" b="1" i="1" kern="1200" dirty="0">
                <a:solidFill>
                  <a:srgbClr val="CC0000"/>
                </a:solidFill>
                <a:effectLst/>
                <a:ea typeface="Times New Roman" panose="02020603050405020304" pitchFamily="18" charset="0"/>
              </a:rPr>
              <a:t>целостность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и </a:t>
            </a:r>
            <a:r>
              <a:rPr lang="ru-RU" sz="2000" b="1" i="1" kern="1200" dirty="0">
                <a:solidFill>
                  <a:srgbClr val="CC0000"/>
                </a:solidFill>
                <a:effectLst/>
                <a:ea typeface="Times New Roman" panose="02020603050405020304" pitchFamily="18" charset="0"/>
              </a:rPr>
              <a:t>доступность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информации при ее обработке техническими средствами.</a:t>
            </a:r>
            <a:r>
              <a:rPr lang="ru-RU" sz="2000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</a:rPr>
              <a:t> </a:t>
            </a:r>
            <a:endParaRPr lang="ru-RU" sz="2000" i="1" dirty="0">
              <a:effectLst/>
              <a:ea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ts val="1080"/>
              </a:spcBef>
              <a:spcAft>
                <a:spcPts val="0"/>
              </a:spcAft>
            </a:pP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881158" y="3186979"/>
            <a:ext cx="8501122" cy="31611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 tIns="10800" bIns="10800">
            <a:spAutoFit/>
          </a:bodyPr>
          <a:lstStyle/>
          <a:p>
            <a:pPr indent="365760" algn="just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solidFill>
                  <a:srgbClr val="CA1002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rgbClr val="CA1002"/>
                </a:solidFill>
                <a:ea typeface="Times New Roman" panose="02020603050405020304" pitchFamily="18" charset="0"/>
              </a:rPr>
              <a:t>  </a:t>
            </a:r>
            <a:r>
              <a:rPr lang="ru-RU" sz="2000" b="1" i="1" kern="1200" dirty="0" smtClean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r>
              <a:rPr lang="ru-RU" sz="2000" b="1" i="1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b="1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состояние защищенности информации, характеризуемое способностью АС обеспечивать сохранение в тайне информации от субъектов, не имеющих полномочий на ознакомление с ней. </a:t>
            </a:r>
            <a:endParaRPr lang="ru-RU" sz="2000" i="1" dirty="0">
              <a:effectLst/>
              <a:ea typeface="Times New Roman" panose="02020603050405020304" pitchFamily="18" charset="0"/>
            </a:endParaRPr>
          </a:p>
          <a:p>
            <a:pPr indent="365760" algn="just">
              <a:lnSpc>
                <a:spcPct val="8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CA1002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rgbClr val="CA1002"/>
                </a:solidFill>
                <a:ea typeface="Times New Roman" panose="02020603050405020304" pitchFamily="18" charset="0"/>
              </a:rPr>
              <a:t>  </a:t>
            </a:r>
            <a:r>
              <a:rPr lang="ru-RU" sz="2000" b="1" i="1" kern="1200" dirty="0" smtClean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Целостность </a:t>
            </a:r>
            <a:r>
              <a:rPr lang="ru-RU" sz="2000" b="1" i="1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b="1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состояние защищенности информации, характеризуемое способностью АС обеспечивать сохранность и неизменность конфиденциальной информации при попытках несанкционированных или случайных воздействий на нее в процессе обработки или хранения. </a:t>
            </a:r>
            <a:endParaRPr lang="ru-RU" sz="2000" i="1" dirty="0">
              <a:effectLst/>
              <a:ea typeface="Times New Roman" panose="02020603050405020304" pitchFamily="18" charset="0"/>
            </a:endParaRPr>
          </a:p>
          <a:p>
            <a:pPr indent="365760" algn="just">
              <a:lnSpc>
                <a:spcPct val="8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CA1002"/>
                </a:solidFill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rgbClr val="CA1002"/>
                </a:solidFill>
                <a:ea typeface="Times New Roman" panose="02020603050405020304" pitchFamily="18" charset="0"/>
              </a:rPr>
              <a:t>  </a:t>
            </a:r>
            <a:r>
              <a:rPr lang="ru-RU" sz="2000" b="1" i="1" kern="1200" dirty="0" smtClean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Доступность </a:t>
            </a:r>
            <a:r>
              <a:rPr lang="ru-RU" sz="2000" b="1" i="1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i="1" kern="1200" dirty="0">
                <a:solidFill>
                  <a:srgbClr val="33339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состояние информации, характеризуемое способностью АС обеспечивать беспрепятственный доступ к информации субъектов, имеющих на это полномочия</a:t>
            </a:r>
            <a:r>
              <a:rPr lang="ru-RU" sz="2000" i="1" kern="12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81158" y="313492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20000"/>
                </a:solidFill>
              </a:rPr>
              <a:t>Безопасность информации</a:t>
            </a:r>
            <a:endParaRPr lang="ru-RU" sz="2000" b="1" dirty="0">
              <a:solidFill>
                <a:srgbClr val="92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150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7873" y="2867396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Спасибо  за  внимание!</a:t>
            </a:r>
            <a:endParaRPr lang="ru-RU" sz="5400" b="1" dirty="0"/>
          </a:p>
        </p:txBody>
      </p:sp>
    </p:spTree>
    <p:extLst>
      <p:ext uri="{BB962C8B-B14F-4D97-AF65-F5344CB8AC3E}">
        <p14:creationId xmlns="" xmlns:p14="http://schemas.microsoft.com/office/powerpoint/2010/main" val="245672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70611" y="548680"/>
            <a:ext cx="8254538" cy="1938992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920000"/>
                </a:solidFill>
              </a:rPr>
              <a:t>Стратегия национальной безопасности РФ</a:t>
            </a:r>
          </a:p>
          <a:p>
            <a:pPr algn="ctr"/>
            <a:endParaRPr lang="ru-RU" sz="2400" b="1" i="1" dirty="0">
              <a:solidFill>
                <a:srgbClr val="0070C0"/>
              </a:solidFill>
            </a:endParaRPr>
          </a:p>
          <a:p>
            <a:pPr algn="ctr"/>
            <a:r>
              <a:rPr lang="ru-RU" sz="2400" b="1" i="1" dirty="0">
                <a:solidFill>
                  <a:srgbClr val="0070C0"/>
                </a:solidFill>
              </a:rPr>
              <a:t>(утверждена Указом </a:t>
            </a:r>
          </a:p>
          <a:p>
            <a:pPr algn="ctr"/>
            <a:r>
              <a:rPr lang="ru-RU" sz="2400" b="1" i="1" dirty="0">
                <a:solidFill>
                  <a:srgbClr val="0070C0"/>
                </a:solidFill>
              </a:rPr>
              <a:t>Президента РФ </a:t>
            </a:r>
          </a:p>
          <a:p>
            <a:pPr algn="ctr"/>
            <a:r>
              <a:rPr lang="ru-RU" sz="2400" b="1" i="1" dirty="0">
                <a:solidFill>
                  <a:srgbClr val="0070C0"/>
                </a:solidFill>
              </a:rPr>
              <a:t>31 декабря 2015г.  № 683)</a:t>
            </a:r>
            <a:endParaRPr lang="ru-RU" sz="22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70611" y="2564905"/>
            <a:ext cx="8357837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542925" algn="just"/>
            <a:endParaRPr lang="ru-RU" sz="2000" b="1" i="1" dirty="0"/>
          </a:p>
          <a:p>
            <a:pPr indent="542925" algn="just"/>
            <a:r>
              <a:rPr lang="ru-RU" sz="2000" b="1" i="1" dirty="0"/>
              <a:t>Базовый документ стратегического планирования, определяющим национальные интересы и стратегические национальные приоритеты РФ, цели, задачи и меры в области внутренней и внешней политики, направленные на укрепление национальной безопасности РФ и обеспечение устойчивого развития страны на долгосрочную перспективу.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28800" y="4869161"/>
            <a:ext cx="8306435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42913" algn="just"/>
            <a:r>
              <a:rPr lang="ru-RU" sz="2000" b="1" i="1" dirty="0"/>
              <a:t> Стратегия НБ </a:t>
            </a:r>
            <a:r>
              <a:rPr lang="ru-RU" sz="2000" b="1" i="1" dirty="0" smtClean="0"/>
              <a:t>РФ является </a:t>
            </a:r>
            <a:r>
              <a:rPr lang="ru-RU" sz="2000" b="1" i="1" dirty="0"/>
              <a:t>основой для формирования и реализации государственной политики в сфере обеспечения национальной безопасности Российской Федерации.</a:t>
            </a:r>
          </a:p>
        </p:txBody>
      </p:sp>
    </p:spTree>
    <p:extLst>
      <p:ext uri="{BB962C8B-B14F-4D97-AF65-F5344CB8AC3E}">
        <p14:creationId xmlns="" xmlns:p14="http://schemas.microsoft.com/office/powerpoint/2010/main" val="37342197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91544" y="2160826"/>
            <a:ext cx="8136904" cy="3721019"/>
          </a:xfrm>
          <a:prstGeom prst="rect">
            <a:avLst/>
          </a:prstGeom>
          <a:solidFill>
            <a:srgbClr val="DFE9F1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 eaLnBrk="0" hangingPunct="0">
              <a:lnSpc>
                <a:spcPct val="90000"/>
              </a:lnSpc>
            </a:pPr>
            <a:r>
              <a:rPr lang="ru-RU" sz="2200" b="1" dirty="0"/>
              <a:t>	</a:t>
            </a:r>
            <a:r>
              <a:rPr lang="ru-RU" sz="2000" b="1" i="1" dirty="0">
                <a:solidFill>
                  <a:srgbClr val="FF0000"/>
                </a:solidFill>
              </a:rPr>
              <a:t>Национальная безопасность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/>
              <a:t>- </a:t>
            </a:r>
            <a:r>
              <a:rPr lang="ru-RU" sz="2000" b="1" i="1" dirty="0"/>
              <a:t>состояние защищенности личности, общества и государства от внутренних и внешних угроз</a:t>
            </a:r>
            <a:r>
              <a:rPr lang="ru-RU" sz="2000" i="1" u="sng" dirty="0"/>
              <a:t>, </a:t>
            </a:r>
            <a:r>
              <a:rPr lang="ru-RU" sz="2000" i="1" dirty="0"/>
              <a:t>при котором обеспечиваются реализация конституционных прав и свобод граждан РФ, достойные качество и уровень их жизни, суверенитет, независимость, государственная и территориальная целостность, устойчивое социально-экономическое развитие РФ. </a:t>
            </a:r>
          </a:p>
          <a:p>
            <a:pPr algn="just" eaLnBrk="0" hangingPunct="0">
              <a:lnSpc>
                <a:spcPct val="90000"/>
              </a:lnSpc>
            </a:pPr>
            <a:endParaRPr lang="ru-RU" sz="2000" i="1" dirty="0"/>
          </a:p>
          <a:p>
            <a:pPr algn="just" eaLnBrk="0" hangingPunct="0">
              <a:lnSpc>
                <a:spcPct val="90000"/>
              </a:lnSpc>
            </a:pPr>
            <a:r>
              <a:rPr lang="ru-RU" sz="2000" i="1" dirty="0"/>
              <a:t>	Национальная безопасность включает в себя </a:t>
            </a:r>
            <a:r>
              <a:rPr lang="ru-RU" sz="2000" b="1" i="1" dirty="0"/>
              <a:t>оборону страны</a:t>
            </a:r>
            <a:r>
              <a:rPr lang="ru-RU" sz="2000" i="1" dirty="0"/>
              <a:t> и все виды безопасности, предусмотренные Конституцией и законодательством РФ, прежде всего </a:t>
            </a:r>
            <a:r>
              <a:rPr lang="ru-RU" sz="2000" b="1" i="1" dirty="0"/>
              <a:t>государственную, общественную, информационную, экологическую, экономическую, транспортную, энергетическую безопасность, безопасность личности</a:t>
            </a:r>
            <a:r>
              <a:rPr lang="ru-RU" sz="2000" i="1" dirty="0"/>
              <a:t>.</a:t>
            </a:r>
            <a:endParaRPr lang="ru-RU" sz="2000" i="1" dirty="0">
              <a:solidFill>
                <a:srgbClr val="00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91544" y="332657"/>
            <a:ext cx="8136904" cy="830997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920000"/>
                </a:solidFill>
              </a:rPr>
              <a:t>Стратегия национальной безопасности Российской Федерации 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5417054" y="1340768"/>
            <a:ext cx="1285884" cy="642942"/>
          </a:xfrm>
          <a:prstGeom prst="downArrow">
            <a:avLst/>
          </a:prstGeom>
          <a:solidFill>
            <a:schemeClr val="accent4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25982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799303" y="1239838"/>
            <a:ext cx="8715436" cy="54543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 flipH="1">
            <a:off x="7005637" y="2185194"/>
            <a:ext cx="1001712" cy="83264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963219" y="2328864"/>
            <a:ext cx="1234256" cy="7445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6046788" y="4103689"/>
            <a:ext cx="0" cy="477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rot="-308447" flipH="1" flipV="1">
            <a:off x="6780213" y="3787775"/>
            <a:ext cx="1217612" cy="730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rot="280199" flipV="1">
            <a:off x="4306888" y="3849688"/>
            <a:ext cx="984250" cy="7032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5999163" y="2062163"/>
            <a:ext cx="0" cy="53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468813" y="5722339"/>
            <a:ext cx="3111500" cy="7175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 eaLnBrk="0" hangingPunct="0"/>
            <a:r>
              <a:rPr lang="ru-RU" b="1" dirty="0">
                <a:solidFill>
                  <a:srgbClr val="7E0000"/>
                </a:solidFill>
              </a:rPr>
              <a:t>Техническая защита      информации</a:t>
            </a:r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4799014" y="2466182"/>
            <a:ext cx="2374107" cy="1765300"/>
          </a:xfrm>
          <a:prstGeom prst="ellipse">
            <a:avLst/>
          </a:prstGeom>
          <a:solidFill>
            <a:srgbClr val="FFFFA7"/>
          </a:solidFill>
          <a:ln w="15875">
            <a:solidFill>
              <a:srgbClr val="FF00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/>
            <a:endParaRPr lang="ru-RU" sz="1600" b="1" dirty="0">
              <a:solidFill>
                <a:srgbClr val="C00000"/>
              </a:solidFill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Национальная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безопасность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РФ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897488" y="1239838"/>
            <a:ext cx="2206625" cy="849312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000" b="1" dirty="0"/>
              <a:t>Оборона страны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991206" y="1904207"/>
            <a:ext cx="2304595" cy="849313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200" b="1" dirty="0"/>
              <a:t>Государственная безопасность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8007350" y="1760538"/>
            <a:ext cx="1973263" cy="849313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000" b="1" dirty="0"/>
              <a:t>Экономическая безопасность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924050" y="4237460"/>
            <a:ext cx="2349500" cy="847725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200" b="1" dirty="0"/>
              <a:t>Энергетическая безопасность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8040689" y="4059239"/>
            <a:ext cx="1944687" cy="847725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000" b="1" dirty="0"/>
              <a:t>Экологическая безопасность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702970" y="4560849"/>
            <a:ext cx="2686050" cy="847725"/>
          </a:xfrm>
          <a:prstGeom prst="rect">
            <a:avLst/>
          </a:prstGeom>
          <a:solidFill>
            <a:srgbClr val="FCDED4"/>
          </a:solidFill>
          <a:ln w="15875">
            <a:solidFill>
              <a:schemeClr val="accent6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200" b="1" dirty="0">
                <a:solidFill>
                  <a:srgbClr val="C00000"/>
                </a:solidFill>
              </a:rPr>
              <a:t>Информационная безопасность</a:t>
            </a: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6061075" y="5424488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5638800" y="5424488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6448425" y="5424488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5881686" y="5429264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459411" y="5429264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6269036" y="5429264"/>
            <a:ext cx="0" cy="308768"/>
          </a:xfrm>
          <a:prstGeom prst="line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585132" y="811034"/>
            <a:ext cx="5250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</a:rPr>
              <a:t>   (Стратегия национальной безопасности РФ)</a:t>
            </a:r>
            <a:endParaRPr lang="ru-RU" dirty="0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8256241" y="2963063"/>
            <a:ext cx="1944687" cy="847725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000" b="1" dirty="0"/>
              <a:t>Транспортная безопасность</a:t>
            </a:r>
          </a:p>
        </p:txBody>
      </p:sp>
      <p:sp>
        <p:nvSpPr>
          <p:cNvPr id="28" name="Line 19"/>
          <p:cNvSpPr>
            <a:spLocks noChangeShapeType="1"/>
          </p:cNvSpPr>
          <p:nvPr/>
        </p:nvSpPr>
        <p:spPr bwMode="auto">
          <a:xfrm flipH="1">
            <a:off x="7173120" y="3442495"/>
            <a:ext cx="108312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4007769" y="3442495"/>
            <a:ext cx="791245" cy="2143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829690" y="3073401"/>
            <a:ext cx="2178078" cy="847725"/>
          </a:xfrm>
          <a:prstGeom prst="rect">
            <a:avLst/>
          </a:prstGeom>
          <a:solidFill>
            <a:srgbClr val="FCDED4"/>
          </a:solidFill>
          <a:ln w="15875">
            <a:solidFill>
              <a:srgbClr val="002060"/>
            </a:solidFill>
            <a:miter lim="800000"/>
            <a:headEnd/>
            <a:tailEnd/>
          </a:ln>
        </p:spPr>
        <p:txBody>
          <a:bodyPr lIns="18000" tIns="10800" rIns="18000" bIns="10800" anchor="ctr" anchorCtr="1"/>
          <a:lstStyle/>
          <a:p>
            <a:pPr algn="ctr" eaLnBrk="0" hangingPunct="0">
              <a:spcBef>
                <a:spcPts val="600"/>
              </a:spcBef>
            </a:pPr>
            <a:r>
              <a:rPr lang="ru-RU" sz="2200" b="1" dirty="0"/>
              <a:t>Общественная безопасность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659693" y="5195234"/>
            <a:ext cx="2714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/>
              <a:t>п.113. При реализации настоящей Стратегии особое внимание уделяется обеспечению информационной безопасности с учетом стратегических национальных приоритетов.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799304" y="35732"/>
            <a:ext cx="8715436" cy="830997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920000"/>
                </a:solidFill>
              </a:rPr>
              <a:t>Место информационной безопасности в общей системе безопасности РФ </a:t>
            </a:r>
          </a:p>
        </p:txBody>
      </p:sp>
    </p:spTree>
    <p:extLst>
      <p:ext uri="{BB962C8B-B14F-4D97-AF65-F5344CB8AC3E}">
        <p14:creationId xmlns="" xmlns:p14="http://schemas.microsoft.com/office/powerpoint/2010/main" val="8002996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3" grpId="0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4" grpId="0" animBg="1"/>
      <p:bldP spid="6165" grpId="0" animBg="1"/>
      <p:bldP spid="6166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07969" y="455291"/>
            <a:ext cx="4641129" cy="1200329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920000"/>
                </a:solidFill>
              </a:rPr>
              <a:t>Доктрина</a:t>
            </a:r>
          </a:p>
          <a:p>
            <a:pPr algn="ctr"/>
            <a:r>
              <a:rPr lang="ru-RU" sz="2400" b="1" dirty="0">
                <a:solidFill>
                  <a:srgbClr val="920000"/>
                </a:solidFill>
              </a:rPr>
              <a:t> информационной безопасности РФ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52982" y="4725145"/>
            <a:ext cx="859611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DDA"/>
            </a:solidFill>
          </a:ln>
        </p:spPr>
        <p:txBody>
          <a:bodyPr wrap="square">
            <a:spAutoFit/>
          </a:bodyPr>
          <a:lstStyle/>
          <a:p>
            <a:pPr algn="just" defTabSz="542925"/>
            <a:r>
              <a:rPr lang="ru-RU" sz="2000" i="1" dirty="0"/>
              <a:t>	</a:t>
            </a:r>
            <a:r>
              <a:rPr lang="ru-RU" sz="2000" b="1" i="1" dirty="0"/>
              <a:t>Доктрина ИБ </a:t>
            </a:r>
            <a:r>
              <a:rPr lang="ru-RU" sz="2000" i="1" dirty="0"/>
              <a:t>представляет собой систему    официальных взглядов на обеспечение национальной безопасности Российской Федерации в </a:t>
            </a:r>
            <a:r>
              <a:rPr lang="ru-RU" sz="2000" b="1" i="1" dirty="0"/>
              <a:t>информационной сфере</a:t>
            </a:r>
            <a:r>
              <a:rPr lang="ru-RU" sz="2000" i="1" dirty="0"/>
              <a:t>.</a:t>
            </a:r>
          </a:p>
        </p:txBody>
      </p:sp>
      <p:pic>
        <p:nvPicPr>
          <p:cNvPr id="2050" name="Picture 2" descr="http://surgut.bezformata.ru/content/image1551649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8" y="455290"/>
            <a:ext cx="3765798" cy="37657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475833" y="1844824"/>
            <a:ext cx="482425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2800" b="1" i="1" dirty="0">
              <a:solidFill>
                <a:srgbClr val="0070C0"/>
              </a:solidFill>
            </a:endParaRPr>
          </a:p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(утверждена Указом </a:t>
            </a:r>
          </a:p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Президента РФ </a:t>
            </a:r>
          </a:p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5 декабря 2016 г  № 646)</a:t>
            </a:r>
          </a:p>
        </p:txBody>
      </p:sp>
    </p:spTree>
    <p:extLst>
      <p:ext uri="{BB962C8B-B14F-4D97-AF65-F5344CB8AC3E}">
        <p14:creationId xmlns="" xmlns:p14="http://schemas.microsoft.com/office/powerpoint/2010/main" val="11163132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95927" y="86423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920000"/>
                </a:solidFill>
              </a:rPr>
              <a:t>Доктрина информационной безопасности 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95927" y="891989"/>
            <a:ext cx="8501122" cy="5170646"/>
          </a:xfrm>
          <a:prstGeom prst="rect">
            <a:avLst/>
          </a:prstGeom>
          <a:solidFill>
            <a:schemeClr val="accent2">
              <a:lumMod val="40000"/>
              <a:lumOff val="60000"/>
              <a:alpha val="43922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>
                <a:solidFill>
                  <a:srgbClr val="C00000"/>
                </a:solidFill>
              </a:rPr>
              <a:t>        </a:t>
            </a:r>
            <a:endParaRPr lang="ru-RU" sz="2000" b="1" i="1" dirty="0" smtClean="0">
              <a:solidFill>
                <a:srgbClr val="C00000"/>
              </a:solidFill>
            </a:endParaRPr>
          </a:p>
          <a:p>
            <a:pPr algn="just"/>
            <a:r>
              <a:rPr lang="ru-RU" sz="2000" b="1" i="1" dirty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     </a:t>
            </a:r>
            <a:r>
              <a:rPr lang="ru-RU" sz="2000" b="1" i="1" dirty="0">
                <a:solidFill>
                  <a:srgbClr val="FF2929"/>
                </a:solidFill>
              </a:rPr>
              <a:t>Информационная сфера </a:t>
            </a:r>
            <a:r>
              <a:rPr lang="ru-RU" sz="2000" i="1" dirty="0"/>
              <a:t>- совокупность информации, объектов информатизации, информационных систем, сайтов в информационно-телекоммуникационной сети «Интернет», сетей связи,   информационных технологий, субъектов, деятельность которых связана с формированием и обработкой   информации, развитием и использованием названных   технологий, обеспечением информационной безопасности, а также совокупность механизмов регулирования соответствующих общественных отношений</a:t>
            </a:r>
            <a:r>
              <a:rPr lang="ru-RU" sz="2000" i="1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Под </a:t>
            </a: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информационной безопасностью РФ</a:t>
            </a:r>
            <a:r>
              <a:rPr lang="ru-RU" sz="2000" b="1" i="1" dirty="0">
                <a:solidFill>
                  <a:srgbClr val="FF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0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понимается состояние защищенности личности, общества и государства от внутренних и внешних информационных угроз, при котором обеспечиваются реализация  конституционных прав и свобод человека и гражданина, достойные качество и уровень жизни граждан,   суверенитет, территориальная целостность и устойчивое социально-экономическое развитие РФ, оборона и безопасность государства</a:t>
            </a:r>
            <a:r>
              <a:rPr lang="ru-RU" sz="2000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/>
          </a:p>
        </p:txBody>
      </p:sp>
    </p:spTree>
    <p:extLst>
      <p:ext uri="{BB962C8B-B14F-4D97-AF65-F5344CB8AC3E}">
        <p14:creationId xmlns="" xmlns:p14="http://schemas.microsoft.com/office/powerpoint/2010/main" val="14542555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81158" y="313492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920000"/>
                </a:solidFill>
              </a:rPr>
              <a:t>Доктрина информационной безопасности РФ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24034" y="1916832"/>
            <a:ext cx="8358246" cy="936104"/>
          </a:xfrm>
          <a:prstGeom prst="roundRect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Национальные интересы РФ в информационной </a:t>
            </a:r>
            <a:r>
              <a:rPr lang="ru-RU" b="1" dirty="0" smtClean="0">
                <a:solidFill>
                  <a:srgbClr val="0070C0"/>
                </a:solidFill>
              </a:rPr>
              <a:t>сфере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43481" y="3140968"/>
            <a:ext cx="8358246" cy="936104"/>
          </a:xfrm>
          <a:prstGeom prst="roundRect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Основные информационные угрозы и состояние информационной безопасности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43481" y="4293096"/>
            <a:ext cx="8358246" cy="936104"/>
          </a:xfrm>
          <a:prstGeom prst="roundRect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Стратегические цели и основные направления обеспечения информационной безопасности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47474" y="5517232"/>
            <a:ext cx="8358246" cy="936104"/>
          </a:xfrm>
          <a:prstGeom prst="roundRect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Организационные основы обеспечения информационной безопасности РФ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24034" y="1167135"/>
            <a:ext cx="8286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ctr"/>
            <a:r>
              <a:rPr lang="ru-RU" b="1" dirty="0"/>
              <a:t>В документе определены:</a:t>
            </a:r>
            <a:r>
              <a:rPr lang="ru-RU" dirty="0">
                <a:solidFill>
                  <a:srgbClr val="FF0000"/>
                </a:solidFill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26714642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81158" y="259483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920000"/>
                </a:solidFill>
              </a:rPr>
              <a:t>Доктрина информационной безопасности РФ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24034" y="1954163"/>
            <a:ext cx="8358246" cy="720080"/>
          </a:xfrm>
          <a:prstGeom prst="roundRect">
            <a:avLst/>
          </a:prstGeom>
          <a:solidFill>
            <a:schemeClr val="accent4"/>
          </a:solidFill>
          <a:ln>
            <a:solidFill>
              <a:srgbClr val="007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в области обороны  страны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43481" y="2913509"/>
            <a:ext cx="8358246" cy="720080"/>
          </a:xfrm>
          <a:prstGeom prst="roundRect">
            <a:avLst/>
          </a:prstGeom>
          <a:solidFill>
            <a:schemeClr val="accent4"/>
          </a:solidFill>
          <a:ln>
            <a:solidFill>
              <a:srgbClr val="007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в области государственной и  общественной  безопасности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43481" y="3910955"/>
            <a:ext cx="8358246" cy="720080"/>
          </a:xfrm>
          <a:prstGeom prst="roundRect">
            <a:avLst/>
          </a:prstGeom>
          <a:solidFill>
            <a:schemeClr val="accent4"/>
          </a:solidFill>
          <a:ln>
            <a:solidFill>
              <a:srgbClr val="007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в  экономической   сфере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47474" y="4870301"/>
            <a:ext cx="8358246" cy="720080"/>
          </a:xfrm>
          <a:prstGeom prst="roundRect">
            <a:avLst/>
          </a:prstGeom>
          <a:solidFill>
            <a:schemeClr val="accent4"/>
          </a:solidFill>
          <a:ln>
            <a:solidFill>
              <a:srgbClr val="007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в   области   науки,  технологий и образования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31505" y="1076544"/>
            <a:ext cx="8770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ctr"/>
            <a:r>
              <a:rPr lang="ru-RU" b="1" i="1" dirty="0"/>
              <a:t>Определены информационные угрозы, стратегические цели и основные направления обеспечения информационной безопасности в следующих сферах:</a:t>
            </a:r>
            <a:r>
              <a:rPr lang="ru-RU" i="1" dirty="0"/>
              <a:t>	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47474" y="5801072"/>
            <a:ext cx="8358246" cy="864096"/>
          </a:xfrm>
          <a:prstGeom prst="roundRect">
            <a:avLst/>
          </a:prstGeom>
          <a:solidFill>
            <a:schemeClr val="accent4"/>
          </a:solidFill>
          <a:ln>
            <a:solidFill>
              <a:srgbClr val="007D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70C0"/>
                </a:solidFill>
              </a:rPr>
              <a:t>в области   стратегической стабильности и равноправного стратегического партнерства </a:t>
            </a:r>
          </a:p>
        </p:txBody>
      </p:sp>
    </p:spTree>
    <p:extLst>
      <p:ext uri="{BB962C8B-B14F-4D97-AF65-F5344CB8AC3E}">
        <p14:creationId xmlns="" xmlns:p14="http://schemas.microsoft.com/office/powerpoint/2010/main" val="20523311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pull/>
      </p:transition>
    </mc:Choice>
    <mc:Fallback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  <p:bldP spid="10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881158" y="1628801"/>
            <a:ext cx="8560648" cy="51706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/>
              <a:t>В </a:t>
            </a:r>
            <a:r>
              <a:rPr lang="ru-RU" sz="2000" i="1" dirty="0"/>
              <a:t>Федеральном законе РФ «Об информации, информационных технологиях и о защите </a:t>
            </a:r>
            <a:r>
              <a:rPr lang="ru-RU" sz="2000" i="1" dirty="0" smtClean="0"/>
              <a:t>информации» дается </a:t>
            </a:r>
            <a:r>
              <a:rPr lang="ru-RU" sz="2000" i="1" dirty="0"/>
              <a:t>толкование понятия защита </a:t>
            </a:r>
            <a:r>
              <a:rPr lang="ru-RU" sz="2000" i="1" dirty="0" smtClean="0"/>
              <a:t>информации</a:t>
            </a:r>
            <a:r>
              <a:rPr lang="en-US" sz="2000" i="1" dirty="0" smtClean="0"/>
              <a:t>:</a:t>
            </a:r>
            <a:endParaRPr lang="ru-RU" sz="2000" i="1" dirty="0" smtClean="0"/>
          </a:p>
          <a:p>
            <a:pPr algn="just"/>
            <a:r>
              <a:rPr lang="ru-RU" sz="2000" i="1" dirty="0" smtClean="0"/>
              <a:t>«</a:t>
            </a:r>
            <a:r>
              <a:rPr lang="ru-RU" sz="2000" b="1" i="1" dirty="0">
                <a:solidFill>
                  <a:srgbClr val="FF0000"/>
                </a:solidFill>
              </a:rPr>
              <a:t>Защита информации </a:t>
            </a:r>
            <a:r>
              <a:rPr lang="ru-RU" sz="2000" i="1" dirty="0"/>
              <a:t>представляет собой принятие правовых, организационных и технических мер, направленных на</a:t>
            </a:r>
            <a:r>
              <a:rPr lang="ru-RU" sz="2000" i="1" dirty="0" smtClean="0"/>
              <a:t>:</a:t>
            </a:r>
            <a:endParaRPr lang="en-US" sz="2000" i="1" dirty="0" smtClean="0"/>
          </a:p>
          <a:p>
            <a:pPr algn="just"/>
            <a:endParaRPr lang="ru-RU" sz="2000" i="1" dirty="0"/>
          </a:p>
          <a:p>
            <a:pPr algn="just">
              <a:lnSpc>
                <a:spcPct val="150000"/>
              </a:lnSpc>
            </a:pPr>
            <a:r>
              <a:rPr lang="ru-RU" sz="2000" i="1" dirty="0"/>
              <a:t> </a:t>
            </a:r>
            <a:r>
              <a:rPr lang="en-US" sz="2000" i="1" dirty="0" smtClean="0"/>
              <a:t>  </a:t>
            </a:r>
            <a:r>
              <a:rPr lang="ru-RU" sz="2000" i="1" dirty="0" smtClean="0"/>
              <a:t>1</a:t>
            </a:r>
            <a:r>
              <a:rPr lang="ru-RU" sz="2000" i="1" dirty="0"/>
              <a:t>) обеспечение защиты информации от неправомерного доступа, уничтожения, модифицирования, блокирования, копирования, предоставления, распространения, а также от иных неправомерных действий в отношении такой информации;</a:t>
            </a:r>
          </a:p>
          <a:p>
            <a:pPr algn="just">
              <a:lnSpc>
                <a:spcPct val="150000"/>
              </a:lnSpc>
            </a:pPr>
            <a:r>
              <a:rPr lang="en-US" sz="2000" i="1" dirty="0" smtClean="0"/>
              <a:t>        </a:t>
            </a:r>
            <a:r>
              <a:rPr lang="ru-RU" sz="2000" i="1" dirty="0" smtClean="0"/>
              <a:t>2</a:t>
            </a:r>
            <a:r>
              <a:rPr lang="ru-RU" sz="2000" i="1" dirty="0"/>
              <a:t>) соблюдение конфиденциальности информации ограниченного доступа;</a:t>
            </a:r>
          </a:p>
          <a:p>
            <a:pPr algn="just">
              <a:lnSpc>
                <a:spcPct val="150000"/>
              </a:lnSpc>
            </a:pPr>
            <a:r>
              <a:rPr lang="en-US" sz="2000" i="1" dirty="0" smtClean="0"/>
              <a:t>        </a:t>
            </a:r>
            <a:r>
              <a:rPr lang="ru-RU" sz="2000" i="1" dirty="0" smtClean="0"/>
              <a:t>3</a:t>
            </a:r>
            <a:r>
              <a:rPr lang="ru-RU" sz="2000" i="1" dirty="0"/>
              <a:t>) реализацию права на доступ к информации</a:t>
            </a:r>
            <a:r>
              <a:rPr lang="ru-RU" sz="2000" i="1" dirty="0" smtClean="0"/>
              <a:t>»</a:t>
            </a:r>
            <a:endParaRPr lang="ru-RU" sz="2000" b="1" i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1158" y="313492"/>
            <a:ext cx="8501122" cy="400110"/>
          </a:xfrm>
          <a:prstGeom prst="rect">
            <a:avLst/>
          </a:prstGeom>
          <a:solidFill>
            <a:srgbClr val="FCDED4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20000"/>
                </a:solidFill>
              </a:rPr>
              <a:t>Защита информации</a:t>
            </a:r>
            <a:endParaRPr lang="ru-RU" sz="2000" b="1" dirty="0">
              <a:solidFill>
                <a:srgbClr val="92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81158" y="848036"/>
            <a:ext cx="85011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/>
              <a:t>Защита информации – это комплекс мероприятий, направленных на обеспечение информационной безопасности.</a:t>
            </a:r>
          </a:p>
        </p:txBody>
      </p:sp>
    </p:spTree>
    <p:extLst>
      <p:ext uri="{BB962C8B-B14F-4D97-AF65-F5344CB8AC3E}">
        <p14:creationId xmlns="" xmlns:p14="http://schemas.microsoft.com/office/powerpoint/2010/main" val="23565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589</Words>
  <Application>Microsoft Office PowerPoint</Application>
  <PresentationFormat>Произвольный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Тихонов</dc:creator>
  <cp:lastModifiedBy>Валерий Говорухин</cp:lastModifiedBy>
  <cp:revision>29</cp:revision>
  <dcterms:created xsi:type="dcterms:W3CDTF">2021-04-22T11:55:18Z</dcterms:created>
  <dcterms:modified xsi:type="dcterms:W3CDTF">2021-05-12T07:08:37Z</dcterms:modified>
</cp:coreProperties>
</file>